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050"/>
    <a:srgbClr val="FF0000"/>
    <a:srgbClr val="66FFFF"/>
    <a:srgbClr val="FF9933"/>
    <a:srgbClr val="FFFFCC"/>
    <a:srgbClr val="FF3399"/>
    <a:srgbClr val="FF99FF"/>
    <a:srgbClr val="CC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FCD92-E83F-4DE9-A8C1-F3E3EA990858}" type="datetimeFigureOut">
              <a:rPr lang="de-AT" smtClean="0"/>
              <a:t>23.02.2015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1D3F2-5F6A-4AB4-AAC0-444093ADBD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16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1D3F2-5F6A-4AB4-AAC0-444093ADBD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065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96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18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0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0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70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20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1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23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47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67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08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23.02.2015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86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7MA2Czrpk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846640" cy="1730623"/>
          </a:xfrm>
        </p:spPr>
        <p:txBody>
          <a:bodyPr>
            <a:noAutofit/>
          </a:bodyPr>
          <a:lstStyle/>
          <a:p>
            <a:r>
              <a:rPr lang="de-DE" sz="115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Optiker</a:t>
            </a:r>
            <a:r>
              <a:rPr lang="de-DE" sz="199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/</a:t>
            </a:r>
            <a:r>
              <a:rPr lang="de-DE" sz="115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</a:t>
            </a:r>
            <a:endParaRPr lang="de-AT" sz="115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1026" name="Picture 2" descr="C:\Users\caauer\AppData\Local\Microsoft\Windows\Temporary Internet Files\Content.IE5\2RBOMCDF\32567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92696"/>
            <a:ext cx="2633662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3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Wie wird man Optiker/in?</a:t>
            </a:r>
            <a:endParaRPr lang="de-AT" b="1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Lehre: 3,5 Jahre</a:t>
            </a:r>
          </a:p>
          <a:p>
            <a:r>
              <a:rPr lang="de-DE" dirty="0" smtClean="0"/>
              <a:t>Meisterprüfung/Befähigungsprüfung</a:t>
            </a:r>
            <a:endParaRPr lang="de-DE" dirty="0" smtClean="0"/>
          </a:p>
          <a:p>
            <a:r>
              <a:rPr lang="de-DE" dirty="0" smtClean="0"/>
              <a:t>Sonstige Ausbildung: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WIFI – Fachausbildung </a:t>
            </a:r>
            <a:r>
              <a:rPr lang="de-DE" dirty="0" smtClean="0"/>
              <a:t>Augenoptik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AT" dirty="0" smtClean="0"/>
              <a:t>4 Semester</a:t>
            </a:r>
            <a:endParaRPr lang="de-DE" dirty="0" smtClean="0"/>
          </a:p>
          <a:p>
            <a:endParaRPr lang="de-AT" dirty="0"/>
          </a:p>
        </p:txBody>
      </p:sp>
      <p:pic>
        <p:nvPicPr>
          <p:cNvPr id="2055" name="Picture 7" descr="C:\Users\caauer\AppData\Local\Microsoft\Windows\Temporary Internet Files\Content.IE5\2RBOMCDF\241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09120"/>
            <a:ext cx="3048000" cy="121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0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3399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Voraussetzungen</a:t>
            </a:r>
            <a:endParaRPr lang="de-AT" b="1" dirty="0">
              <a:solidFill>
                <a:srgbClr val="FF3399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Handgeschicklichkeit</a:t>
            </a:r>
          </a:p>
          <a:p>
            <a:r>
              <a:rPr lang="de-DE" dirty="0" smtClean="0"/>
              <a:t>Fingerfertigkeit</a:t>
            </a:r>
          </a:p>
          <a:p>
            <a:r>
              <a:rPr lang="de-DE" dirty="0" smtClean="0"/>
              <a:t>Räumliches Vorstellungsvermögen</a:t>
            </a:r>
          </a:p>
          <a:p>
            <a:r>
              <a:rPr lang="de-DE" dirty="0" smtClean="0"/>
              <a:t>Technisches Verständnis</a:t>
            </a:r>
          </a:p>
          <a:p>
            <a:r>
              <a:rPr lang="de-DE" dirty="0" smtClean="0"/>
              <a:t>Kontaktfähigkeit</a:t>
            </a:r>
          </a:p>
          <a:p>
            <a:r>
              <a:rPr lang="de-DE" dirty="0" smtClean="0"/>
              <a:t>Gestalterische Fähigkeiten</a:t>
            </a:r>
          </a:p>
          <a:p>
            <a:r>
              <a:rPr lang="de-DE" dirty="0" smtClean="0"/>
              <a:t>Selbständigkeit</a:t>
            </a:r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AT" dirty="0"/>
          </a:p>
        </p:txBody>
      </p:sp>
      <p:pic>
        <p:nvPicPr>
          <p:cNvPr id="4098" name="Picture 2" descr="C:\Users\caauer\AppData\Local\Microsoft\Windows\Temporary Internet Files\Content.IE5\DJPV828S\Tal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61056"/>
            <a:ext cx="2808030" cy="175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73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Tätigkeiten</a:t>
            </a:r>
            <a:endParaRPr lang="de-AT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Beratung der Kunden </a:t>
            </a:r>
          </a:p>
          <a:p>
            <a:r>
              <a:rPr lang="de-DE" dirty="0" smtClean="0"/>
              <a:t>Prüfung der Sehstärke</a:t>
            </a:r>
          </a:p>
          <a:p>
            <a:r>
              <a:rPr lang="de-DE" dirty="0" smtClean="0"/>
              <a:t>Bearbeitung der Brillengläser</a:t>
            </a:r>
          </a:p>
          <a:p>
            <a:r>
              <a:rPr lang="de-DE" dirty="0" smtClean="0"/>
              <a:t>Reparatur von beschädigten Brillen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AT" dirty="0"/>
          </a:p>
        </p:txBody>
      </p:sp>
      <p:pic>
        <p:nvPicPr>
          <p:cNvPr id="3074" name="Picture 2" descr="C:\Users\caauer\AppData\Local\Microsoft\Windows\Temporary Internet Files\Content.IE5\56GAA5NA\dreamstime_l_329153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40768"/>
            <a:ext cx="2039512" cy="203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1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Gehalt</a:t>
            </a:r>
            <a:endParaRPr lang="de-A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483448"/>
              </p:ext>
            </p:extLst>
          </p:nvPr>
        </p:nvGraphicFramePr>
        <p:xfrm>
          <a:off x="539552" y="1412776"/>
          <a:ext cx="6583680" cy="1227192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</a:tblGrid>
              <a:tr h="648072">
                <a:tc>
                  <a:txBody>
                    <a:bodyPr/>
                    <a:lstStyle/>
                    <a:p>
                      <a:pPr algn="r"/>
                      <a:r>
                        <a:rPr lang="de-AT" sz="3200" b="1" dirty="0">
                          <a:latin typeface="Comic Sans MS" panose="030F0702030302020204" pitchFamily="66" charset="0"/>
                        </a:rPr>
                        <a:t>1. </a:t>
                      </a:r>
                      <a:r>
                        <a:rPr lang="de-AT" sz="3200" b="1" dirty="0" err="1">
                          <a:latin typeface="Comic Sans MS" panose="030F0702030302020204" pitchFamily="66" charset="0"/>
                        </a:rPr>
                        <a:t>Lj</a:t>
                      </a:r>
                      <a:r>
                        <a:rPr lang="de-AT" sz="3200" b="1" dirty="0">
                          <a:latin typeface="Comic Sans MS" panose="030F0702030302020204" pitchFamily="66" charset="0"/>
                        </a:rPr>
                        <a:t>.</a:t>
                      </a:r>
                      <a:endParaRPr lang="de-AT" sz="3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3200" b="1" dirty="0">
                          <a:latin typeface="Comic Sans MS" panose="030F0702030302020204" pitchFamily="66" charset="0"/>
                        </a:rPr>
                        <a:t>2. </a:t>
                      </a:r>
                      <a:r>
                        <a:rPr lang="de-AT" sz="3200" b="1" dirty="0" err="1">
                          <a:latin typeface="Comic Sans MS" panose="030F0702030302020204" pitchFamily="66" charset="0"/>
                        </a:rPr>
                        <a:t>Lj</a:t>
                      </a:r>
                      <a:r>
                        <a:rPr lang="de-AT" sz="3200" b="1" dirty="0">
                          <a:latin typeface="Comic Sans MS" panose="030F0702030302020204" pitchFamily="66" charset="0"/>
                        </a:rPr>
                        <a:t>.</a:t>
                      </a:r>
                      <a:endParaRPr lang="de-AT" sz="3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3200" b="1" dirty="0">
                          <a:latin typeface="Comic Sans MS" panose="030F0702030302020204" pitchFamily="66" charset="0"/>
                        </a:rPr>
                        <a:t>3. </a:t>
                      </a:r>
                      <a:r>
                        <a:rPr lang="de-AT" sz="3200" b="1" dirty="0" err="1">
                          <a:latin typeface="Comic Sans MS" panose="030F0702030302020204" pitchFamily="66" charset="0"/>
                        </a:rPr>
                        <a:t>Lj</a:t>
                      </a:r>
                      <a:r>
                        <a:rPr lang="de-AT" sz="3200" b="1" dirty="0">
                          <a:latin typeface="Comic Sans MS" panose="030F0702030302020204" pitchFamily="66" charset="0"/>
                        </a:rPr>
                        <a:t>.</a:t>
                      </a:r>
                      <a:endParaRPr lang="de-AT" sz="3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3200" b="1" dirty="0">
                          <a:latin typeface="Comic Sans MS" panose="030F0702030302020204" pitchFamily="66" charset="0"/>
                        </a:rPr>
                        <a:t>4. </a:t>
                      </a:r>
                      <a:r>
                        <a:rPr lang="de-AT" sz="3200" b="1" dirty="0" err="1">
                          <a:latin typeface="Comic Sans MS" panose="030F0702030302020204" pitchFamily="66" charset="0"/>
                        </a:rPr>
                        <a:t>Lj</a:t>
                      </a:r>
                      <a:r>
                        <a:rPr lang="de-AT" sz="3200" b="1" dirty="0">
                          <a:latin typeface="Comic Sans MS" panose="030F0702030302020204" pitchFamily="66" charset="0"/>
                        </a:rPr>
                        <a:t>.</a:t>
                      </a:r>
                      <a:endParaRPr lang="de-AT" sz="3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de-AT" sz="3200" dirty="0">
                          <a:latin typeface="Comic Sans MS" panose="030F0702030302020204" pitchFamily="66" charset="0"/>
                        </a:rPr>
                        <a:t>560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3200" dirty="0">
                          <a:latin typeface="Comic Sans MS" panose="030F0702030302020204" pitchFamily="66" charset="0"/>
                        </a:rPr>
                        <a:t>751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3200" dirty="0">
                          <a:latin typeface="Comic Sans MS" panose="030F0702030302020204" pitchFamily="66" charset="0"/>
                        </a:rPr>
                        <a:t>1.011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3200" dirty="0">
                          <a:latin typeface="Comic Sans MS" panose="030F0702030302020204" pitchFamily="66" charset="0"/>
                        </a:rPr>
                        <a:t>1.358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187624" y="3646860"/>
            <a:ext cx="56886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dirty="0">
                <a:latin typeface="Comic Sans MS" panose="030F0702030302020204" pitchFamily="66" charset="0"/>
              </a:rPr>
              <a:t>€ 1.890,00 - € 2.100,00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pic>
        <p:nvPicPr>
          <p:cNvPr id="1025" name="Picture 1" descr="C:\Users\Thomas\AppData\Local\Microsoft\Windows\INetCache\IE\A0YF9KBO\gel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2923078" cy="229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10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8000" dirty="0" smtClean="0">
                <a:solidFill>
                  <a:srgbClr val="0000FF"/>
                </a:solidFill>
                <a:hlinkClick r:id="rId2"/>
              </a:rPr>
              <a:t>Film</a:t>
            </a:r>
            <a:endParaRPr lang="de-AT" sz="8000" dirty="0">
              <a:solidFill>
                <a:srgbClr val="0000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419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Bildschirmpräsentation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Optiker/in</vt:lpstr>
      <vt:lpstr>Wie wird man Optiker/in?</vt:lpstr>
      <vt:lpstr>Voraussetzungen</vt:lpstr>
      <vt:lpstr>Tätigkeiten</vt:lpstr>
      <vt:lpstr>Gehalt</vt:lpstr>
      <vt:lpstr>Film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Optiker/in</dc:title>
  <dc:creator>Carla_Auer</dc:creator>
  <cp:lastModifiedBy>atommi@outlook.de</cp:lastModifiedBy>
  <cp:revision>7</cp:revision>
  <dcterms:created xsi:type="dcterms:W3CDTF">2015-01-27T09:48:01Z</dcterms:created>
  <dcterms:modified xsi:type="dcterms:W3CDTF">2015-02-23T13:51:35Z</dcterms:modified>
</cp:coreProperties>
</file>